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83" r:id="rId2"/>
    <p:sldMasterId id="2147483711" r:id="rId3"/>
  </p:sldMasterIdLst>
  <p:notesMasterIdLst>
    <p:notesMasterId r:id="rId13"/>
  </p:notesMasterIdLst>
  <p:sldIdLst>
    <p:sldId id="25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293" y="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86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538D4FCE-C988-DEB3-2E8B-66715F8E3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0C74E568-F0E1-333D-EF79-C308C37C65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BD639DB9-77AA-C128-B8BE-25C0B4CB0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1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4ECA4A0B-C2B8-29CF-A9B2-37432DA7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4F62BA7B-867C-5209-952A-8F6FEBED79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B390F485-7320-77B6-2515-CA9C421033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68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34EAF178-B5B0-4192-3D40-C50A3905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EC6321D3-8914-4100-EE28-4804AEEAE6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BA769CB5-7378-F42E-AB6D-9EFEB40DA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63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E0A3AE9D-EEC3-D680-5455-E0A5C2742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C5B4E03F-F591-4C2B-8070-E64ADD90A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74B187EE-4413-EC3B-E364-9F8C666977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9717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00432BE7-C4B7-5595-6BCD-1EE4F627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D1CB3E7D-432F-8588-65A4-18C7A04B21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FFBCD514-38DA-FEBC-40CA-45B688070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574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B4E4A37B-73B5-EA09-AFB7-9D4AD04B7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CE57F5B7-4621-3336-37BE-5B97B822EC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C0397F1F-4AF5-FEBD-E863-9DE61957F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128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0CED631F-4983-600A-D9C3-4A6177755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1394FA86-BA87-CB82-5C00-BBFF7B347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92821E5C-FB3D-D34F-9511-88CA1DEB9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24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5FF612-9839-62C0-88A3-BC0D94F4C1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6202" y="4521156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6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3303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1534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45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88ACE93-1609-9289-65EC-4F577E5778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82470" y="1668646"/>
            <a:ext cx="6777788" cy="16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147CAF-0B46-1E47-7BE3-90AD1520F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42" y="2217548"/>
            <a:ext cx="2608019" cy="67003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A799EB-DA10-934E-BAEF-CA9C92268D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5135" y="2009637"/>
            <a:ext cx="4339448" cy="10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36038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96669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6D606D7-A5F6-9246-18EF-AD2B9480E9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6202" y="193062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522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7922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24031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112685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1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347DC30-D7B3-595F-0959-948810CAA7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6202" y="4521156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6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3820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1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2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5526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1389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14029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35018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49569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1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5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5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16545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D213A-2471-4818-8CAB-15A5A129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9" t="4447" b="3477"/>
          <a:stretch/>
        </p:blipFill>
        <p:spPr>
          <a:xfrm>
            <a:off x="0" y="590265"/>
            <a:ext cx="9144000" cy="243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15E37-EAA1-491D-91D2-CEDFA00BEC2A}"/>
              </a:ext>
            </a:extLst>
          </p:cNvPr>
          <p:cNvSpPr/>
          <p:nvPr/>
        </p:nvSpPr>
        <p:spPr>
          <a:xfrm>
            <a:off x="307074" y="4334059"/>
            <a:ext cx="4572000" cy="5108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Beamline Optics Design and Simulation Workshop 2025</a:t>
            </a:r>
            <a:r>
              <a:rPr lang="de-DE" sz="1350" b="1" dirty="0">
                <a:solidFill>
                  <a:schemeClr val="accent2"/>
                </a:solidFill>
              </a:rPr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71463" algn="l"/>
              </a:tabLst>
              <a:defRPr/>
            </a:pPr>
            <a:r>
              <a:rPr lang="en-US" sz="1350" dirty="0"/>
              <a:t>May 2025 - DESY, Hamburg</a:t>
            </a:r>
          </a:p>
        </p:txBody>
      </p:sp>
    </p:spTree>
    <p:extLst>
      <p:ext uri="{BB962C8B-B14F-4D97-AF65-F5344CB8AC3E}">
        <p14:creationId xmlns:p14="http://schemas.microsoft.com/office/powerpoint/2010/main" val="241809511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1" y="262207"/>
            <a:ext cx="8532019" cy="263339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20923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40250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91" y="546497"/>
            <a:ext cx="8532019" cy="42660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D8CFB18-EB41-4BEB-97EA-52110D3B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312809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>
          <a:xfrm>
            <a:off x="305992" y="546498"/>
            <a:ext cx="4212431" cy="42660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 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3FA7C24-9335-4CFD-9AC2-5F88FE43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79EF3064-1EDC-4AA1-B500-F9848D9415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80" y="546497"/>
            <a:ext cx="4212431" cy="42660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68030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4A449D2-4A10-42E0-9ED6-A14D5BC2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531698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71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9108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38270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13966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26328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AA6B962-7A37-CCF6-D215-588E43EF5DFF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7676018" y="4788559"/>
            <a:ext cx="122722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C35EA4"/>
          </p15:clr>
        </p15:guide>
        <p15:guide id="2" orient="horz" pos="1620">
          <p15:clr>
            <a:srgbClr val="C35EA4"/>
          </p15:clr>
        </p15:guide>
        <p15:guide id="3" pos="144">
          <p15:clr>
            <a:srgbClr val="C35EA4"/>
          </p15:clr>
        </p15:guide>
        <p15:guide id="4" pos="288">
          <p15:clr>
            <a:srgbClr val="C35EA4"/>
          </p15:clr>
        </p15:guide>
        <p15:guide id="5" orient="horz" pos="576">
          <p15:clr>
            <a:srgbClr val="C35EA4"/>
          </p15:clr>
        </p15:guide>
        <p15:guide id="6" orient="horz" pos="2964">
          <p15:clr>
            <a:srgbClr val="C35EA4"/>
          </p15:clr>
        </p15:guide>
        <p15:guide id="7" pos="5568">
          <p15:clr>
            <a:srgbClr val="C35EA4"/>
          </p15:clr>
        </p15:guide>
        <p15:guide id="8" orient="horz" pos="902">
          <p15:clr>
            <a:srgbClr val="C35EA4"/>
          </p15:clr>
        </p15:guide>
        <p15:guide id="9" orient="horz" pos="780">
          <p15:clr>
            <a:srgbClr val="C35EA4"/>
          </p15:clr>
        </p15:guide>
        <p15:guide id="10" orient="horz" pos="150">
          <p15:clr>
            <a:srgbClr val="C35EA4"/>
          </p15:clr>
        </p15:guide>
        <p15:guide id="11" orient="horz" pos="3132">
          <p15:clr>
            <a:srgbClr val="C35EA4"/>
          </p15:clr>
        </p15:guide>
        <p15:guide id="12" orient="horz" pos="104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55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5991" y="546497"/>
            <a:ext cx="8532019" cy="42660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693" y="4935600"/>
            <a:ext cx="7425824" cy="1401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8136396" y="4935600"/>
            <a:ext cx="701614" cy="140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50" b="1" noProof="0" dirty="0"/>
              <a:t>Page </a:t>
            </a:r>
            <a:fld id="{0427E4B2-AC28-443E-BE04-5CD55098A90B}" type="slidenum">
              <a:rPr lang="en-US" sz="750" b="1" noProof="0" smtClean="0"/>
              <a:pPr algn="r"/>
              <a:t>‹#›</a:t>
            </a:fld>
            <a:endParaRPr lang="en-US" sz="750" b="1" noProof="0" dirty="0"/>
          </a:p>
        </p:txBody>
      </p:sp>
    </p:spTree>
    <p:extLst>
      <p:ext uri="{BB962C8B-B14F-4D97-AF65-F5344CB8AC3E}">
        <p14:creationId xmlns:p14="http://schemas.microsoft.com/office/powerpoint/2010/main" val="236778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tabLst>
          <a:tab pos="271463" algn="l"/>
        </a:tabLst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71488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71513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71538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78706" indent="-207169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>
          <p15:clr>
            <a:srgbClr val="F26B43"/>
          </p15:clr>
        </p15:guide>
        <p15:guide id="2" pos="3885">
          <p15:clr>
            <a:srgbClr val="F26B43"/>
          </p15:clr>
        </p15:guide>
        <p15:guide id="3" pos="3795">
          <p15:clr>
            <a:srgbClr val="F26B43"/>
          </p15:clr>
        </p15:guide>
        <p15:guide id="4" pos="7423">
          <p15:clr>
            <a:srgbClr val="F26B43"/>
          </p15:clr>
        </p15:guide>
        <p15:guide id="5" pos="257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91">
          <p15:clr>
            <a:srgbClr val="F26B43"/>
          </p15:clr>
        </p15:guide>
        <p15:guide id="9" pos="2593">
          <p15:clr>
            <a:srgbClr val="F26B43"/>
          </p15:clr>
        </p15:guide>
        <p15:guide id="10" pos="2683">
          <p15:clr>
            <a:srgbClr val="F26B43"/>
          </p15:clr>
        </p15:guide>
        <p15:guide id="11" pos="4997">
          <p15:clr>
            <a:srgbClr val="F26B43"/>
          </p15:clr>
        </p15:guide>
        <p15:guide id="12" pos="50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4.jpe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/>
        <p:txBody>
          <a:bodyPr spcFirstLastPara="1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Xianbo Shi</a:t>
            </a: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/>
              <a:t>Optics Group, Advanced Photon Source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34" name="Google Shape;34;p7"/>
          <p:cNvSpPr txBox="1">
            <a:spLocks noGrp="1"/>
          </p:cNvSpPr>
          <p:nvPr>
            <p:ph type="ctrTitle"/>
          </p:nvPr>
        </p:nvSpPr>
        <p:spPr/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</a:rPr>
              <a:t>Curved Crystal Analyzers</a:t>
            </a:r>
            <a:endParaRPr lang="en-US" dirty="0"/>
          </a:p>
        </p:txBody>
      </p:sp>
      <p:pic>
        <p:nvPicPr>
          <p:cNvPr id="3" name="Picture 2" descr="A picture containing text, clipart&#10;&#10;AI-generated content may be incorrect.">
            <a:extLst>
              <a:ext uri="{FF2B5EF4-FFF2-40B4-BE49-F238E27FC236}">
                <a16:creationId xmlns:a16="http://schemas.microsoft.com/office/drawing/2014/main" id="{DB11664B-68A3-B5C3-918F-5A335980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13" y="4506635"/>
            <a:ext cx="12214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;p8">
            <a:extLst>
              <a:ext uri="{FF2B5EF4-FFF2-40B4-BE49-F238E27FC236}">
                <a16:creationId xmlns:a16="http://schemas.microsoft.com/office/drawing/2014/main" id="{E0079DD1-006A-1FC1-D03C-8C6241916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102" y="619075"/>
            <a:ext cx="8672754" cy="4108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Non-dispersive (scanning)	</a:t>
            </a:r>
            <a:endParaRPr lang="en-US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Point-to-point/line focusing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Spherically bent crystal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Johann geometry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Johansson geometry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Other geometry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		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von Hamos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“In-circle”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dispersive geometry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Flat crystal 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miniXES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</a:t>
            </a:r>
            <a:endParaRPr sz="2000" dirty="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X-ray Emission Spectrometer Geometry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0FB67-B590-5FA3-AF96-3C3EF3362502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9C9D383-0B1D-B869-2CD7-6DC8298C8CDD}"/>
              </a:ext>
            </a:extLst>
          </p:cNvPr>
          <p:cNvGrpSpPr/>
          <p:nvPr/>
        </p:nvGrpSpPr>
        <p:grpSpPr>
          <a:xfrm>
            <a:off x="5687776" y="1108025"/>
            <a:ext cx="2618024" cy="2677656"/>
            <a:chOff x="5992576" y="1712416"/>
            <a:chExt cx="2618024" cy="26776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EAE87B-1B98-08B5-3B66-609CF12205FD}"/>
                </a:ext>
              </a:extLst>
            </p:cNvPr>
            <p:cNvSpPr/>
            <p:nvPr/>
          </p:nvSpPr>
          <p:spPr>
            <a:xfrm>
              <a:off x="5992576" y="1712416"/>
              <a:ext cx="2618024" cy="2677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rPr>
                <a:t>Analyzer expensive</a:t>
              </a: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0" lvl="1"/>
              <a:r>
                <a:rPr lang="en-US" sz="2400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rPr>
                <a:t>Detector expensive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Right Arrow 6">
              <a:extLst>
                <a:ext uri="{FF2B5EF4-FFF2-40B4-BE49-F238E27FC236}">
                  <a16:creationId xmlns:a16="http://schemas.microsoft.com/office/drawing/2014/main" id="{0B69743A-7B56-6CD2-42EF-D2831658CDD0}"/>
                </a:ext>
              </a:extLst>
            </p:cNvPr>
            <p:cNvSpPr/>
            <p:nvPr/>
          </p:nvSpPr>
          <p:spPr>
            <a:xfrm rot="5400000">
              <a:off x="6528646" y="2996354"/>
              <a:ext cx="1496907" cy="381000"/>
            </a:xfrm>
            <a:prstGeom prst="rightArrow">
              <a:avLst>
                <a:gd name="adj1" fmla="val 36685"/>
                <a:gd name="adj2" fmla="val 74989"/>
              </a:avLst>
            </a:prstGeom>
            <a:solidFill>
              <a:srgbClr val="00B0F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4134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02117ACA-6C7D-EDBF-7B32-C1084602A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699FB370-7C78-B9BC-42B9-95DB4AC301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Non-dispersive Geometry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B5B25-1EBB-B16C-591A-D9AB1595E7DB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535F249-CA29-EB7A-FAA8-943E0890E8FC}"/>
              </a:ext>
            </a:extLst>
          </p:cNvPr>
          <p:cNvSpPr txBox="1">
            <a:spLocks/>
          </p:cNvSpPr>
          <p:nvPr/>
        </p:nvSpPr>
        <p:spPr>
          <a:xfrm>
            <a:off x="240146" y="3684693"/>
            <a:ext cx="8534400" cy="10880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429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tabLst>
                <a:tab pos="27146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Resolution and solid angle depends on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Intrinsic broadening due to bending (XOP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Bent_Crystal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GB" sz="18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Geometric effect (ray tracing)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3090794-CCB5-41E6-9DE8-C260ACD73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546" y="3082022"/>
            <a:ext cx="36576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P. </a:t>
            </a:r>
            <a:r>
              <a:rPr kumimoji="0" lang="en-GB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Jalal</a:t>
            </a: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and A. </a:t>
            </a:r>
            <a:r>
              <a:rPr kumimoji="0" lang="en-GB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Golamreza</a:t>
            </a: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, </a:t>
            </a:r>
            <a:r>
              <a:rPr kumimoji="0" lang="en-GB" sz="10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J. Opt. Soc. Am. A </a:t>
            </a: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29 (2012) 68-77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C873C4-7CC7-C0C2-92A9-64AE172FB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374857"/>
              </p:ext>
            </p:extLst>
          </p:nvPr>
        </p:nvGraphicFramePr>
        <p:xfrm>
          <a:off x="4202546" y="1060111"/>
          <a:ext cx="4394649" cy="1957962"/>
        </p:xfrm>
        <a:graphic>
          <a:graphicData uri="http://schemas.openxmlformats.org/drawingml/2006/table">
            <a:tbl>
              <a:tblPr/>
              <a:tblGrid>
                <a:gridCol w="1986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Case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800" baseline="-30000" dirty="0">
                          <a:ea typeface="SimSun" pitchFamily="2" charset="-122"/>
                          <a:cs typeface="Times New Roman" pitchFamily="18" charset="0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800" baseline="-30000" dirty="0">
                          <a:ea typeface="SimSun" pitchFamily="2" charset="-122"/>
                          <a:cs typeface="Times New Roman" pitchFamily="18" charset="0"/>
                        </a:rPr>
                        <a:t>2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Johann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Johansson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Spherical Plate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Wittry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General focusing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8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8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Picture 3" descr="D:\Dropbox\xianbo_hotmail\Dropbox\reports\XES_instrument\figures\Focusing.jpg">
            <a:extLst>
              <a:ext uri="{FF2B5EF4-FFF2-40B4-BE49-F238E27FC236}">
                <a16:creationId xmlns:a16="http://schemas.microsoft.com/office/drawing/2014/main" id="{12E27994-1D9D-9938-15FD-F49145FE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6" y="872595"/>
            <a:ext cx="3419983" cy="265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49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C7A8E873-1C09-2EEB-FC1D-6924544B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06AEDADD-7259-6959-E258-E25128D2E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Effective Solid Angle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5FF7-3EAB-53DB-4829-7E31EACC9F3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F923C4E-FD8A-1FA6-FD78-B193F13BA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5006"/>
              </p:ext>
            </p:extLst>
          </p:nvPr>
        </p:nvGraphicFramePr>
        <p:xfrm>
          <a:off x="5940580" y="3328249"/>
          <a:ext cx="3035299" cy="1305690"/>
        </p:xfrm>
        <a:graphic>
          <a:graphicData uri="http://schemas.openxmlformats.org/drawingml/2006/table">
            <a:tbl>
              <a:tblPr/>
              <a:tblGrid>
                <a:gridCol w="121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Case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200" baseline="-30000" dirty="0">
                          <a:ea typeface="SimSun" pitchFamily="2" charset="-122"/>
                          <a:cs typeface="Times New Roman" pitchFamily="18" charset="0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200" baseline="-30000" dirty="0">
                          <a:ea typeface="SimSun" pitchFamily="2" charset="-122"/>
                          <a:cs typeface="Times New Roman" pitchFamily="18" charset="0"/>
                        </a:rPr>
                        <a:t>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Johann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Johansson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Spherical Plate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Wittry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General focusing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2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2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2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Picture 3" descr="D:\Dropbox\xianbo_hotmail\Dropbox\reports\XES_instrument\figures\Focusing.jpg">
            <a:extLst>
              <a:ext uri="{FF2B5EF4-FFF2-40B4-BE49-F238E27FC236}">
                <a16:creationId xmlns:a16="http://schemas.microsoft.com/office/drawing/2014/main" id="{833D2F65-CCD8-F425-9B52-06AD8196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80" y="811646"/>
            <a:ext cx="2950007" cy="22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599DB1D8-6211-A4E7-3C51-05410D3AA9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21" y="518791"/>
                <a:ext cx="5650302" cy="4320627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457200" lvl="0" indent="-342900" algn="l" defTabSz="6858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tabLst>
                    <a:tab pos="271463" algn="l"/>
                  </a:tabLst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The angle deviation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from the Bragg angle at a given point 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P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(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x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, 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y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, 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z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) on the crystal surface is expressed in an analytical expression</a:t>
                </a:r>
                <a:endParaRPr 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𝛥𝜃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𝑥</m:t>
                      </m:r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285750" lvl="0" indent="-28575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The energy resolution for a given analyzer crystal is calculated by,</a:t>
                </a:r>
                <a:endParaRPr lang="en-US" sz="600" dirty="0">
                  <a:latin typeface="Arial" pitchFamily="34" charset="0"/>
                  <a:cs typeface="Arial" pitchFamily="34" charset="0"/>
                </a:endParaRP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den>
                      </m:f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𝑚𝑎𝑥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𝑚𝑖𝑛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00CC"/>
                                  </a:solidFill>
                                  <a:latin typeface="Cambria Math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0" lvl="0" indent="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where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max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and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min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are the maximum and minimum values of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across the whole crystal surface, respectively,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B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is the rocking curve width of the analyzer crystal, and 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B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is the Bragg angle.</a:t>
                </a:r>
              </a:p>
            </p:txBody>
          </p:sp>
        </mc:Choice>
        <mc:Fallback xmlns="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599DB1D8-6211-A4E7-3C51-05410D3AA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1" y="518791"/>
                <a:ext cx="5650302" cy="4320627"/>
              </a:xfrm>
              <a:prstGeom prst="rect">
                <a:avLst/>
              </a:prstGeom>
              <a:blipFill>
                <a:blip r:embed="rId4"/>
                <a:stretch>
                  <a:fillRect l="-756" t="-141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8151B3B2-56F8-BA25-845B-2BC4C5CEBE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6801153"/>
                  </p:ext>
                </p:extLst>
              </p:nvPr>
            </p:nvGraphicFramePr>
            <p:xfrm>
              <a:off x="791727" y="1362632"/>
              <a:ext cx="4403090" cy="177992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439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591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569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cot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(1−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76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′2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den>
                              </m:f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75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cot</m:t>
                                      </m:r>
                                    </m:e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4</m:t>
                                      </m:r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4</m:t>
                                      </m:r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′2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func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8151B3B2-56F8-BA25-845B-2BC4C5CEBE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6801153"/>
                  </p:ext>
                </p:extLst>
              </p:nvPr>
            </p:nvGraphicFramePr>
            <p:xfrm>
              <a:off x="791727" y="1362632"/>
              <a:ext cx="4403090" cy="1760129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439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591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569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82258" r="-315" b="-3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76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173846" r="-31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75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301695" r="-315" b="-1203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382258" r="-315" b="-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9327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4D058906-A9AF-9C10-48F6-5F0C4B62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CBA40132-170E-A5A4-3301-EA696926A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Effective Solid Angle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DBED6-A40C-517C-D239-2FF92D795E06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553661B-C364-4034-9D5A-38A73468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700" y="479968"/>
            <a:ext cx="6505579" cy="44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51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7501A1BF-F138-6EE3-3068-22519074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8E3E9208-FD96-FAF0-AD97-EFDEF862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Effective Solid Angle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A651F-0D43-5223-D9E5-CB3FEDB7ED6C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CDD2E-6E9D-971F-31C0-9F9CE10B5FBD}"/>
              </a:ext>
            </a:extLst>
          </p:cNvPr>
          <p:cNvSpPr txBox="1"/>
          <p:nvPr/>
        </p:nvSpPr>
        <p:spPr>
          <a:xfrm>
            <a:off x="2816012" y="577000"/>
            <a:ext cx="608784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Effective solid angle for |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Δ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θ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|&lt;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Δ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θ</a:t>
            </a:r>
            <a:r>
              <a:rPr lang="en-US" b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ref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/2,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Δ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θ</a:t>
            </a:r>
            <a:r>
              <a:rPr lang="en-US" b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ref</a:t>
            </a:r>
            <a:r>
              <a:rPr lang="en-US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is chosen based on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The intrinsic width of the rocking curve for the bent crystal:</a:t>
            </a:r>
          </a:p>
          <a:p>
            <a:pPr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a Si333 crystal bent to 1 m, the width of the rocking curve is about 2.5×10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-5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rad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for 6.4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keV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X-rays.</a:t>
            </a:r>
          </a:p>
          <a:p>
            <a:pPr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The natural width of the emission lines to be measured:</a:t>
            </a:r>
          </a:p>
          <a:p>
            <a:pPr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Fe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Kα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emission line width is about 1.6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eV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(Δ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2.5×10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-4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).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sz="1600" i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45°, the equivalent angle range is given by (Δ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) tan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sz="1600" i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2.5×10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-4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The finite source size (sample volume that is illuminated):</a:t>
            </a:r>
          </a:p>
          <a:p>
            <a:pPr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 0.1 mm source at a source-to-crystal distance of 1 m gives an angle range of 1×10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-4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" name="Picture 3" descr="D:\Dropbox\reports\XES_instrument\figures\esa\Solidangle_all.jpg">
            <a:extLst>
              <a:ext uri="{FF2B5EF4-FFF2-40B4-BE49-F238E27FC236}">
                <a16:creationId xmlns:a16="http://schemas.microsoft.com/office/drawing/2014/main" id="{689817CE-B706-233C-7FC1-10F8071951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145" y="581942"/>
            <a:ext cx="2181516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Dropbox\reports\XES_instrument\figures\esa\Resolution_all.jpg">
            <a:extLst>
              <a:ext uri="{FF2B5EF4-FFF2-40B4-BE49-F238E27FC236}">
                <a16:creationId xmlns:a16="http://schemas.microsoft.com/office/drawing/2014/main" id="{1454F65D-1ECA-80FE-2DFC-1CF92E6747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0145" y="2685062"/>
            <a:ext cx="2181516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569B3B-6E23-CCFE-A455-50165374EBF9}"/>
                  </a:ext>
                </a:extLst>
              </p:cNvPr>
              <p:cNvSpPr/>
              <p:nvPr/>
            </p:nvSpPr>
            <p:spPr>
              <a:xfrm>
                <a:off x="2816012" y="3943192"/>
                <a:ext cx="5911428" cy="964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/>
                    <a:ea typeface="SimSun"/>
                  </a:rPr>
                  <a:t>Spectrometer resolution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den>
                      </m:f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𝑚𝑎𝑥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𝑚𝑖𝑛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00CC"/>
                                  </a:solidFill>
                                  <a:latin typeface="Cambria Math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569B3B-6E23-CCFE-A455-50165374EB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12" y="3943192"/>
                <a:ext cx="5911428" cy="964751"/>
              </a:xfrm>
              <a:prstGeom prst="rect">
                <a:avLst/>
              </a:prstGeom>
              <a:blipFill>
                <a:blip r:embed="rId5"/>
                <a:stretch>
                  <a:fillRect l="-1134" t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F1873F-E0A5-8FC1-AC84-5C5209761E88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2421661" y="857412"/>
            <a:ext cx="394351" cy="7760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1189-1C09-9506-1086-80A13EA61221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2421661" y="3736622"/>
            <a:ext cx="394351" cy="41881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17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9B033103-17D2-D90E-0A6F-7B3B4D1E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6" descr="D:\Dropbox\reports\XES_instrument\figures\color_swap_flat_4by4_75deg.jpg">
            <a:extLst>
              <a:ext uri="{FF2B5EF4-FFF2-40B4-BE49-F238E27FC236}">
                <a16:creationId xmlns:a16="http://schemas.microsoft.com/office/drawing/2014/main" id="{7AC850D1-2962-5103-0D32-9C2A0389E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-2284" r="3674"/>
          <a:stretch/>
        </p:blipFill>
        <p:spPr bwMode="auto">
          <a:xfrm>
            <a:off x="7318537" y="1082654"/>
            <a:ext cx="1803384" cy="1413980"/>
          </a:xfrm>
          <a:prstGeom prst="rect">
            <a:avLst/>
          </a:prstGeom>
          <a:noFill/>
        </p:spPr>
      </p:pic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35105BCE-6A34-BDCA-3702-A049C8FFD8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Dispersive Spectrometers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FCFF9-0914-4F36-E1CD-1C3DD8C9D1A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pic>
        <p:nvPicPr>
          <p:cNvPr id="2" name="Picture 14" descr="D:\Dropbox\reports\XES_instrument\figures\vonHamos.jpg">
            <a:extLst>
              <a:ext uri="{FF2B5EF4-FFF2-40B4-BE49-F238E27FC236}">
                <a16:creationId xmlns:a16="http://schemas.microsoft.com/office/drawing/2014/main" id="{FC156AD9-4555-544A-4120-22E1ACF98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078" y="650945"/>
            <a:ext cx="3090021" cy="2277970"/>
          </a:xfrm>
          <a:prstGeom prst="rect">
            <a:avLst/>
          </a:prstGeom>
          <a:noFill/>
        </p:spPr>
      </p:pic>
      <p:pic>
        <p:nvPicPr>
          <p:cNvPr id="4" name="Picture 49" descr="D:\Dropbox\reports\XES_instrument\figures\XES\miniXES.jpg">
            <a:extLst>
              <a:ext uri="{FF2B5EF4-FFF2-40B4-BE49-F238E27FC236}">
                <a16:creationId xmlns:a16="http://schemas.microsoft.com/office/drawing/2014/main" id="{1EDE12A3-C6EC-FEBD-C55D-62E6EDFC5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2363" y="677704"/>
            <a:ext cx="2116490" cy="240630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129441-7D8B-E724-4668-E63816715A90}"/>
              </a:ext>
            </a:extLst>
          </p:cNvPr>
          <p:cNvSpPr txBox="1">
            <a:spLocks noChangeAspect="1"/>
          </p:cNvSpPr>
          <p:nvPr/>
        </p:nvSpPr>
        <p:spPr>
          <a:xfrm>
            <a:off x="67175" y="510772"/>
            <a:ext cx="1796751" cy="411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Von </a:t>
            </a:r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Hamos</a:t>
            </a:r>
            <a:endParaRPr lang="en-GB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5BD9D-8893-1B49-4778-B6C1A5CE68CE}"/>
              </a:ext>
            </a:extLst>
          </p:cNvPr>
          <p:cNvSpPr txBox="1">
            <a:spLocks noChangeAspect="1"/>
          </p:cNvSpPr>
          <p:nvPr/>
        </p:nvSpPr>
        <p:spPr>
          <a:xfrm>
            <a:off x="5209830" y="513594"/>
            <a:ext cx="1669683" cy="411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Flat </a:t>
            </a:r>
            <a:endParaRPr lang="en-GB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63E1B-875D-ADA5-7392-A1D65BB6E21F}"/>
              </a:ext>
            </a:extLst>
          </p:cNvPr>
          <p:cNvSpPr txBox="1">
            <a:spLocks noChangeAspect="1"/>
          </p:cNvSpPr>
          <p:nvPr/>
        </p:nvSpPr>
        <p:spPr>
          <a:xfrm>
            <a:off x="67175" y="3057871"/>
            <a:ext cx="4791259" cy="411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Other parallel-detection spectrometers</a:t>
            </a:r>
            <a:endParaRPr lang="en-GB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50" descr="D:\Dropbox\reports\XES_instrument\figures\XES\Parallel detection.jpg">
            <a:extLst>
              <a:ext uri="{FF2B5EF4-FFF2-40B4-BE49-F238E27FC236}">
                <a16:creationId xmlns:a16="http://schemas.microsoft.com/office/drawing/2014/main" id="{BB6D4215-8E86-0DC3-BA7A-AA6BA857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151" y="3601426"/>
            <a:ext cx="6460290" cy="1122943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671516-B022-3D61-D0CB-F020FF237125}"/>
              </a:ext>
            </a:extLst>
          </p:cNvPr>
          <p:cNvSpPr>
            <a:spLocks noChangeAspect="1"/>
          </p:cNvSpPr>
          <p:nvPr/>
        </p:nvSpPr>
        <p:spPr>
          <a:xfrm>
            <a:off x="3049853" y="4747012"/>
            <a:ext cx="4804311" cy="28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D. B.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Wittry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and N. C.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Barbi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i="1" dirty="0" err="1">
                <a:latin typeface="Times New Roman" pitchFamily="18" charset="0"/>
                <a:cs typeface="Times New Roman" pitchFamily="18" charset="0"/>
              </a:rPr>
              <a:t>Microsc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200" i="1" dirty="0" err="1">
                <a:latin typeface="Times New Roman" pitchFamily="18" charset="0"/>
                <a:cs typeface="Times New Roman" pitchFamily="18" charset="0"/>
              </a:rPr>
              <a:t>Microanal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7 (2001) 124–141</a:t>
            </a:r>
            <a:r>
              <a:rPr lang="en-GB" sz="12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1414DA-46B6-82FB-0F70-E8EBE8DCBDD2}"/>
              </a:ext>
            </a:extLst>
          </p:cNvPr>
          <p:cNvSpPr>
            <a:spLocks noChangeAspect="1"/>
          </p:cNvSpPr>
          <p:nvPr/>
        </p:nvSpPr>
        <p:spPr>
          <a:xfrm>
            <a:off x="5242850" y="3080514"/>
            <a:ext cx="3719474" cy="28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Times New Roman" pitchFamily="18" charset="0"/>
                <a:cs typeface="Times New Roman" pitchFamily="18" charset="0"/>
              </a:rPr>
              <a:t>B. A. Mattern, </a:t>
            </a:r>
            <a:r>
              <a:rPr lang="da-DK" sz="1200" i="1" dirty="0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da-DK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da-DK" sz="1200" i="1" dirty="0">
                <a:latin typeface="Times New Roman" pitchFamily="18" charset="0"/>
                <a:cs typeface="Times New Roman" pitchFamily="18" charset="0"/>
              </a:rPr>
              <a:t>Rev. Sci. Instrum</a:t>
            </a:r>
            <a:r>
              <a:rPr lang="da-DK" sz="1200" dirty="0">
                <a:latin typeface="Times New Roman" pitchFamily="18" charset="0"/>
                <a:cs typeface="Times New Roman" pitchFamily="18" charset="0"/>
              </a:rPr>
              <a:t>. 83 (2012) 023901</a:t>
            </a:r>
            <a:endParaRPr lang="en-GB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3884A-EE95-23D6-0C3E-6EB7CBB44D8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81030" y="1131351"/>
            <a:ext cx="1828800" cy="1414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292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1D90DDE3-871F-7A18-75E4-09EB277F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BAA07E1D-CAAA-3F5D-5C29-229D5619B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Crystal anisotropy and biaxial bending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EACD3-B769-E842-1ADC-3FBC37D1EA84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8D6A8E9-7396-2309-1628-DB32CC362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195" y="453656"/>
                <a:ext cx="6822565" cy="24384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457200" lvl="0" indent="-342900" algn="l" defTabSz="6858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tabLst>
                    <a:tab pos="271463" algn="l"/>
                  </a:tabLst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just"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According to anisotropic elasticity theory, the Hooke’s-law equations give</a:t>
                </a: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                      </m:t>
                      </m:r>
                      <m:f>
                        <m:fPr>
                          <m:type m:val="lin"/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14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15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16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                      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                      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400" i="1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1400" i="1" dirty="0" err="1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1400" i="1" baseline="-25000" dirty="0" err="1">
                    <a:latin typeface="Times New Roman" pitchFamily="18" charset="0"/>
                    <a:cs typeface="Times New Roman" pitchFamily="18" charset="0"/>
                  </a:rPr>
                  <a:t>qr</a:t>
                </a: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 are the components of the elastic compliance tensor, </a:t>
                </a:r>
                <a:r>
                  <a:rPr lang="en-US" sz="1400" b="1" i="1" dirty="0">
                    <a:latin typeface="Times New Roman" pitchFamily="18" charset="0"/>
                    <a:cs typeface="Times New Roman" pitchFamily="18" charset="0"/>
                  </a:rPr>
                  <a:t>u</a:t>
                </a: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 is the displacement vector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1400" i="1" smtClean="0">
                            <a:latin typeface="Cambria Math"/>
                            <a:cs typeface="Times New Roman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 smtClean="0">
                            <a:latin typeface="Cambria Math"/>
                            <a:cs typeface="Times New Roman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400" i="1" smtClean="0">
                            <a:latin typeface="Cambria Math"/>
                            <a:cs typeface="Times New Roman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 is the stress tensor. </a:t>
                </a:r>
                <a:endParaRPr lang="en-GB" sz="1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8D6A8E9-7396-2309-1628-DB32CC362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95" y="453656"/>
                <a:ext cx="6822565" cy="2438400"/>
              </a:xfrm>
              <a:prstGeom prst="rect">
                <a:avLst/>
              </a:prstGeom>
              <a:blipFill>
                <a:blip r:embed="rId3"/>
                <a:stretch>
                  <a:fillRect l="-536" r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C3C59E-275C-31C7-E71B-00B1C4FE3767}"/>
                  </a:ext>
                </a:extLst>
              </p:cNvPr>
              <p:cNvSpPr txBox="1"/>
              <p:nvPr/>
            </p:nvSpPr>
            <p:spPr>
              <a:xfrm>
                <a:off x="237625" y="2475636"/>
                <a:ext cx="7697336" cy="23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For two-</a:t>
                </a:r>
                <a:r>
                  <a:rPr lang="en-US" sz="1600" dirty="0" err="1">
                    <a:latin typeface="Times New Roman" pitchFamily="18" charset="0"/>
                    <a:cs typeface="Times New Roman" pitchFamily="18" charset="0"/>
                  </a:rPr>
                  <a:t>dimentional</a:t>
                </a: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 bending with torques </a:t>
                </a:r>
                <a:r>
                  <a:rPr lang="en-US" sz="16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1600" baseline="-25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US" sz="16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1600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, we have: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den>
                      </m:f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den>
                      </m:f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b="0" i="1" dirty="0">
                  <a:latin typeface="Cambria Math"/>
                  <a:cs typeface="Times New Roman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Integrating these equations we obtain the displacement vector</a:t>
                </a:r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box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51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0" i="1" dirty="0">
                  <a:solidFill>
                    <a:srgbClr val="0000CC"/>
                  </a:solidFill>
                  <a:latin typeface="Cambria Math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box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41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i="1" dirty="0">
                  <a:solidFill>
                    <a:srgbClr val="0000CC"/>
                  </a:solidFill>
                  <a:latin typeface="Cambria Math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box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61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62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And the radii are: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11</m:t>
                        </m:r>
                      </m:sub>
                    </m:sSub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,  </m:t>
                    </m:r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21</m:t>
                        </m:r>
                      </m:sub>
                    </m:sSub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sz="1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22</m:t>
                        </m:r>
                      </m:sub>
                    </m:sSub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𝐼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C3C59E-275C-31C7-E71B-00B1C4FE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25" y="2475636"/>
                <a:ext cx="7697336" cy="2331216"/>
              </a:xfrm>
              <a:prstGeom prst="rect">
                <a:avLst/>
              </a:prstGeom>
              <a:blipFill>
                <a:blip r:embed="rId4"/>
                <a:stretch>
                  <a:fillRect l="-475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:\Dropbox\xianbo_hotmail\Dropbox\Job\APS\320194\figures\biaxial bending.jpg">
            <a:extLst>
              <a:ext uri="{FF2B5EF4-FFF2-40B4-BE49-F238E27FC236}">
                <a16:creationId xmlns:a16="http://schemas.microsoft.com/office/drawing/2014/main" id="{E1661683-E1BB-F3D1-3647-EB6C0DC77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307416"/>
            <a:ext cx="2893061" cy="119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12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9C8A85FB-DA0E-9183-B437-6D8E1D428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801B25B6-97E0-A1B9-5548-D6F261C9C8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XOPPY-CRYSTAL 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037FF-F77A-F23C-9EFB-A326EB3621C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C71FF-E8B4-5616-CB2B-B6619C72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78" y="1242038"/>
            <a:ext cx="991902" cy="1252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EB3D3-D92C-63A2-B96F-C71479DF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8" y="752384"/>
            <a:ext cx="1789522" cy="319212"/>
          </a:xfrm>
          <a:prstGeom prst="rect">
            <a:avLst/>
          </a:prstGeom>
        </p:spPr>
      </p:pic>
      <p:sp>
        <p:nvSpPr>
          <p:cNvPr id="7" name="Google Shape;40;p8">
            <a:extLst>
              <a:ext uri="{FF2B5EF4-FFF2-40B4-BE49-F238E27FC236}">
                <a16:creationId xmlns:a16="http://schemas.microsoft.com/office/drawing/2014/main" id="{EF451D9F-6A8C-CB39-9B66-A6DFD4D87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974" y="2665408"/>
            <a:ext cx="2771249" cy="1946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Multilamellar (ML)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Bent Bragg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Bent Laue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Penning-Polder (PP)</a:t>
            </a:r>
            <a:endParaRPr lang="en-US" sz="18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Bent Laue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332524-094E-A651-6C20-911439CCF7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79341" y="2051326"/>
            <a:ext cx="2926080" cy="2560320"/>
          </a:xfrm>
          <a:prstGeom prst="rect">
            <a:avLst/>
          </a:prstGeom>
        </p:spPr>
      </p:pic>
      <p:sp>
        <p:nvSpPr>
          <p:cNvPr id="11" name="Google Shape;40;p8">
            <a:extLst>
              <a:ext uri="{FF2B5EF4-FFF2-40B4-BE49-F238E27FC236}">
                <a16:creationId xmlns:a16="http://schemas.microsoft.com/office/drawing/2014/main" id="{A73DDC51-5748-C17C-544D-F532489166E9}"/>
              </a:ext>
            </a:extLst>
          </p:cNvPr>
          <p:cNvSpPr txBox="1">
            <a:spLocks/>
          </p:cNvSpPr>
          <p:nvPr/>
        </p:nvSpPr>
        <p:spPr>
          <a:xfrm>
            <a:off x="3296264" y="531854"/>
            <a:ext cx="2005840" cy="15426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tabLst>
                <a:tab pos="27146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Symmetric Bragg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Bent Crystal ML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12 keV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Si(333)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Rm = 0.5 m</a:t>
            </a:r>
            <a:endParaRPr lang="en-US" sz="1400" dirty="0"/>
          </a:p>
        </p:txBody>
      </p:sp>
      <p:sp>
        <p:nvSpPr>
          <p:cNvPr id="12" name="Google Shape;40;p8">
            <a:extLst>
              <a:ext uri="{FF2B5EF4-FFF2-40B4-BE49-F238E27FC236}">
                <a16:creationId xmlns:a16="http://schemas.microsoft.com/office/drawing/2014/main" id="{4074C3E6-AA1D-4D48-26D2-E319879192DC}"/>
              </a:ext>
            </a:extLst>
          </p:cNvPr>
          <p:cNvSpPr txBox="1">
            <a:spLocks/>
          </p:cNvSpPr>
          <p:nvPr/>
        </p:nvSpPr>
        <p:spPr>
          <a:xfrm>
            <a:off x="6348734" y="531853"/>
            <a:ext cx="2444504" cy="15426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tabLst>
                <a:tab pos="27146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Asymmetric Laue (</a:t>
            </a:r>
            <a:r>
              <a:rPr lang="el-GR" sz="1600" dirty="0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=35°)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Bent Crystal PP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30 keV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Si(111)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Rm = 20.0 m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2250BE-CB6F-C08F-01D7-F12A57372D8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07946" y="2051326"/>
            <a:ext cx="292608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7571"/>
      </p:ext>
    </p:extLst>
  </p:cSld>
  <p:clrMapOvr>
    <a:masterClrMapping/>
  </p:clrMapOvr>
</p:sld>
</file>

<file path=ppt/theme/theme1.xml><?xml version="1.0" encoding="utf-8"?>
<a:theme xmlns:a="http://schemas.openxmlformats.org/drawingml/2006/main" name="PSC_all-hands_Xianbo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SY">
  <a:themeElements>
    <a:clrScheme name="Benutzerdefiniert 30">
      <a:dk1>
        <a:sysClr val="windowText" lastClr="000000"/>
      </a:dk1>
      <a:lt1>
        <a:sysClr val="window" lastClr="FFFFFF"/>
      </a:lt1>
      <a:dk2>
        <a:srgbClr val="898D8D"/>
      </a:dk2>
      <a:lt2>
        <a:srgbClr val="B2B4B2"/>
      </a:lt2>
      <a:accent1>
        <a:srgbClr val="007BC8"/>
      </a:accent1>
      <a:accent2>
        <a:srgbClr val="EB6E0F"/>
      </a:accent2>
      <a:accent3>
        <a:srgbClr val="004B7D"/>
      </a:accent3>
      <a:accent4>
        <a:srgbClr val="898D8D"/>
      </a:accent4>
      <a:accent5>
        <a:srgbClr val="B2B4B2"/>
      </a:accent5>
      <a:accent6>
        <a:srgbClr val="375E77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>
      <a:srgbClr val="8B6EC9"/>
    </a:custClr>
    <a:custClr>
      <a:srgbClr val="E35D50"/>
    </a:custClr>
    <a:custClr>
      <a:srgbClr val="5BC5F1"/>
    </a:custClr>
    <a:custClr>
      <a:srgbClr val="00AA92"/>
    </a:custClr>
  </a:custClrLst>
  <a:extLst>
    <a:ext uri="{05A4C25C-085E-4340-85A3-A5531E510DB2}">
      <thm15:themeFamily xmlns:thm15="http://schemas.microsoft.com/office/thememl/2012/main" name="DESY_PowerPoint_16x9_en_2022" id="{17417353-F29F-0A4B-83F7-29687F17E628}" vid="{93F30902-AA21-1949-BB7A-58A21D924294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XOPT2025_xianbo</Template>
  <TotalTime>1894</TotalTime>
  <Words>843</Words>
  <Application>Microsoft Office PowerPoint</Application>
  <PresentationFormat>On-screen Show (16:9)</PresentationFormat>
  <Paragraphs>168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SimSun</vt:lpstr>
      <vt:lpstr>System Font Regular</vt:lpstr>
      <vt:lpstr>Arial</vt:lpstr>
      <vt:lpstr>Calibri</vt:lpstr>
      <vt:lpstr>Cambria Math</vt:lpstr>
      <vt:lpstr>Times New Roman</vt:lpstr>
      <vt:lpstr>Wingdings</vt:lpstr>
      <vt:lpstr>PSC_all-hands_Xianbo</vt:lpstr>
      <vt:lpstr>presentation_16x9</vt:lpstr>
      <vt:lpstr>DESY</vt:lpstr>
      <vt:lpstr>Curved Crystal Analyzers</vt:lpstr>
      <vt:lpstr>X-ray Emission Spectrometer Geometry</vt:lpstr>
      <vt:lpstr>Non-dispersive Geometry</vt:lpstr>
      <vt:lpstr>Effective Solid Angle</vt:lpstr>
      <vt:lpstr>Effective Solid Angle</vt:lpstr>
      <vt:lpstr>Effective Solid Angle</vt:lpstr>
      <vt:lpstr>Dispersive Spectrometers</vt:lpstr>
      <vt:lpstr>Crystal anisotropy and biaxial bending</vt:lpstr>
      <vt:lpstr>XOPPY-CRYSTAL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hard x-ray beamline design</dc:title>
  <cp:lastModifiedBy>Shi, Xianbo</cp:lastModifiedBy>
  <cp:revision>143</cp:revision>
  <dcterms:modified xsi:type="dcterms:W3CDTF">2025-05-20T15:38:25Z</dcterms:modified>
</cp:coreProperties>
</file>